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8" r:id="rId2"/>
    <p:sldId id="381" r:id="rId3"/>
    <p:sldId id="445" r:id="rId4"/>
    <p:sldId id="446" r:id="rId5"/>
    <p:sldId id="447" r:id="rId6"/>
    <p:sldId id="448" r:id="rId7"/>
    <p:sldId id="449" r:id="rId8"/>
    <p:sldId id="453" r:id="rId9"/>
    <p:sldId id="450" r:id="rId10"/>
    <p:sldId id="451" r:id="rId11"/>
    <p:sldId id="452" r:id="rId12"/>
    <p:sldId id="454" r:id="rId13"/>
    <p:sldId id="455" r:id="rId14"/>
    <p:sldId id="456" r:id="rId15"/>
    <p:sldId id="457" r:id="rId16"/>
    <p:sldId id="435" r:id="rId17"/>
    <p:sldId id="444" r:id="rId18"/>
    <p:sldId id="437" r:id="rId19"/>
    <p:sldId id="439" r:id="rId20"/>
    <p:sldId id="440" r:id="rId21"/>
    <p:sldId id="441" r:id="rId22"/>
    <p:sldId id="442" r:id="rId23"/>
    <p:sldId id="443" r:id="rId24"/>
    <p:sldId id="40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n Mullenix" initials="EM" lastIdx="2" clrIdx="0">
    <p:extLst>
      <p:ext uri="{19B8F6BF-5375-455C-9EA6-DF929625EA0E}">
        <p15:presenceInfo xmlns:p15="http://schemas.microsoft.com/office/powerpoint/2012/main" userId="S-1-5-21-4269774217-730799265-3755603762-51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1" autoAdjust="0"/>
    <p:restoredTop sz="94660"/>
  </p:normalViewPr>
  <p:slideViewPr>
    <p:cSldViewPr snapToGrid="0">
      <p:cViewPr varScale="1">
        <p:scale>
          <a:sx n="92" d="100"/>
          <a:sy n="92" d="100"/>
        </p:scale>
        <p:origin x="26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9A09C-3F1B-427A-BAAF-B3EEFDDD6C71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6460F-E2F3-447C-9940-AF60DA77D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26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164DA-116C-490F-B2E2-41495C51CDD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719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6A4A5-D744-4439-BB9B-EBC55B7CD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BB727F-9076-4388-886F-74C906A478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A41D9-67CD-4AF6-BC8F-159684C1A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0B5A2-09C1-45C3-AC82-05BA0561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1CB31-2BAF-4837-BD62-C167690F7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6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A76E5-967E-4643-A033-41DB420D1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D50EE5-3EEF-4551-B7BF-E470223C5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26B08-CFC6-4CF1-AB8B-50E7D099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E9CD1-3438-4B6F-AEB9-7B167B973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27A5C-E82D-42A5-8CB1-0B60F1CAB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0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A2AC73-3623-4C6D-ACC7-488C52943E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E0AACB-42D8-49CC-ADBF-025C54016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DF657-8DA8-4F94-B113-6FCEA39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2794E-2D25-4CCD-819C-7FC8D5CA5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1B133-95E2-4E11-B9BB-2C03C2E6B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087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D28A5-46A9-4239-B83D-4FCD16FC5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64E93-88DA-4249-A802-02BF42D07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7172C-4113-4698-8B10-4A7D96546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6CAFE-AD53-4C02-897B-6D475BA01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82900-A9E9-4AD8-A60E-52E452618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9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47405-2214-48E6-AFBB-33B14A76C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4FA408-B8C7-41C7-A69A-D2E54493C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FC6AB-97F5-46A0-ABB8-16AF7E0AA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9E4B3-CADF-45FA-8758-235CC06F8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3AB19-6C3B-4E7A-8451-530F8F646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5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D2B59-67B5-46F6-86CC-F0AE7E46A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0EFF6-F337-4D45-8F5E-F8267E483C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87A50D-6857-4487-9CD2-0AE2D7A678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540447-C395-4B0D-AF06-B4174FBAF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457EA1-8192-4049-AD8C-A90CBCC07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CAEC5-CA86-4478-9235-B669D09BC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366FA-9499-4BF4-8AD7-5B823ADF6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2EE46-A28F-489D-80E3-1CFDFFAE0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D2AAC3-DD1B-47B3-A075-4FE64D478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7725B9-12AF-4FF3-BB13-B9C997EC7E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AB45D-F745-407B-9B4E-D6CE6C989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3C6902-030F-4E64-AB8F-7FD7E7F2B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A7C46A-8DA8-4EDB-A088-8FAFFD34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CB6B3-F5AC-4AD4-869F-2066E757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13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492C1-1DDE-4F49-AD99-7199D054F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99FEE4-66E9-4AF2-98EA-26C700AAD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3F6A46-B63F-41CB-8293-EA8244F6D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92C8A-012F-4AC7-AA1A-743AB7E47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88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201A9-1592-4711-BB9E-C86F46822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73BE37-105C-4CE4-8530-9C79566F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51ED0-4FB8-475E-AC59-230751371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7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1AE2E-37CE-47E5-B74A-DA4D000E4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6DB21-587A-4C5C-92BF-7010FEC8D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C64D00-0F6F-4BF3-8C9B-0F4FCAD8B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BDEA8-B511-438B-BD86-102F2224D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8B890-6EF3-427E-A4BB-CF2A7574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C6A78-4968-4631-993F-0138F4613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5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13513-34D0-4E8F-A25D-BB5A178FC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24DEBC-16FB-44B0-8BF3-B467405091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810D53-4CA2-4335-AAF0-48BCD2C3D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064D8-562B-4CDE-85E7-88FFBA26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7C931-9204-49FD-B461-703EA49A0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67357-0E5F-4C78-9536-98C910718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9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B8165-2DCB-4DB1-BC81-02BA8C25E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D88E44-9830-4EB3-B0AA-CBEB6B807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4CAAD-CF29-4423-8726-BAB8B4AB02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B282A-18BD-460D-87D5-B185BA493563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F862A-5522-4902-804F-B9EEDA37AD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FAEC8-131D-4BA2-A4D7-377B3647F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C7F24-E970-43C3-B5F4-9AE242CEF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03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erinmullenix@iowaleague.org" TargetMode="External"/><Relationship Id="rId2" Type="http://schemas.openxmlformats.org/officeDocument/2006/relationships/hyperlink" Target="mailto:ted.nellesen@iowa.gov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95401"/>
            <a:ext cx="9677400" cy="769441"/>
          </a:xfrm>
          <a:prstGeom prst="rect">
            <a:avLst/>
          </a:prstGeom>
          <a:solidFill>
            <a:srgbClr val="98A64F"/>
          </a:solidFill>
        </p:spPr>
        <p:txBody>
          <a:bodyPr wrap="square" rtlCol="0">
            <a:spAutoFit/>
          </a:bodyPr>
          <a:lstStyle/>
          <a:p>
            <a:pPr algn="ctr">
              <a:buClr>
                <a:srgbClr val="98A64F"/>
              </a:buClr>
              <a:buSzPct val="125000"/>
            </a:pPr>
            <a:r>
              <a:rPr lang="en-US" sz="4400" b="1" dirty="0">
                <a:solidFill>
                  <a:schemeClr val="bg1"/>
                </a:solidFill>
              </a:rPr>
              <a:t>HF 718: Property Tax Legislation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7799" y="3054221"/>
            <a:ext cx="10480202" cy="132343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>
              <a:buClr>
                <a:srgbClr val="98A64F"/>
              </a:buClr>
              <a:buSzPct val="125000"/>
            </a:pPr>
            <a:r>
              <a:rPr lang="en-US" sz="4400" b="1" dirty="0">
                <a:solidFill>
                  <a:schemeClr val="bg1"/>
                </a:solidFill>
              </a:rPr>
              <a:t>Iowa League of Cities Membership Webinar</a:t>
            </a:r>
          </a:p>
          <a:p>
            <a:pPr algn="ctr">
              <a:buClr>
                <a:srgbClr val="98A64F"/>
              </a:buClr>
              <a:buSzPct val="125000"/>
            </a:pPr>
            <a:r>
              <a:rPr lang="en-US" sz="3600" b="1" dirty="0">
                <a:solidFill>
                  <a:schemeClr val="bg1"/>
                </a:solidFill>
              </a:rPr>
              <a:t>June 28, 2023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939" y="5205046"/>
            <a:ext cx="14478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06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21304" y="250849"/>
            <a:ext cx="9453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X – Budget Notice Mailing Process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Requires cities, counties and schools submit the following information via DOM forms by March 15 beginning for FY 2024-2025 budgets: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Total Current Year Tax Rate and Dollars (DOM Provides)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Proposed Budget Year Tax Rate and Dollars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If there is an increase, an explanation of the reasons for the increase, detailing specific purposes or programs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An example of the tax impact on a residential and commercial property (DOM Provides)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Percentage of current year property tax rate in relation to other levy authorities (DOM Provides)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Time, Date and Place of hearing on this proposal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Requires notice be published of this public hearing in the same manner as the regular budget notice. Requires it be placed on local government’s web page and social media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488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21304" y="250849"/>
            <a:ext cx="9453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X – Budget Notice Mailing (cont.)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Requires County auditor to mail the budget statements to taxpayers by March 20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Extends all local government budget deadlines to April 30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Extends deadline for budget protests to May 10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DOM will create the forms to be mailed and the system for cities to enter their information for the mailing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929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21304" y="250849"/>
            <a:ext cx="9453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XIII &amp; XIV – City Debt Issuance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Requires bond elections to be held on the regular November election date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Effective for elections held after July 1, 2023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Requires statement on property tax impacts to essential &amp; general corporate purpose bond issuance notice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“an estimate of the annual increase in property taxes as the result of the bond issuance on a residential property with an actual value of one hundred thousand dollars”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92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21304" y="209815"/>
            <a:ext cx="9844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XIII &amp; XIV – City Debt Issuance (cont.)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Requires expanded debt reporting on the county and city Annual Financial Reports (AFRs)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Full list of debts owed by city during the fiscal year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Similar in nature to the Long Term Debt Schedule of the budget forms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Amount of issue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Purpose of the debt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Approval via election or council vote</a:t>
            </a:r>
          </a:p>
          <a:p>
            <a:pPr marL="1714500" lvl="3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Whether inside of non-voted issuance thresholds for General Corporate Purpose</a:t>
            </a:r>
          </a:p>
          <a:p>
            <a:pPr marL="1257300" lvl="2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Date of issuance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501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21304" y="209815"/>
            <a:ext cx="9844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XIII &amp; XIV – City Debt Issuance (cont.)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Increases the thresholds for city debt issuances w/o vote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5,000 or less in population = $520,000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5,001 to 75K in population = $910,000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75,001 and above in population = $1,300,000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Requires DOM to recalculate and publish thresholds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Adjusted by a CPI factor every January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Beginning January 1, 2025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Requires DOM to issue a report on bond issuance to the General Assembly each December 1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762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15568" y="250849"/>
            <a:ext cx="10488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IX – County Auditor Valuation Reporting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Requires county auditors to begin submitting a different breakdown of assessed and taxable valuation each November/December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Revaluation property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New Construction &amp; Other property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Effective for AY 2024 &amp; FY 2025-2026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183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23831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HF 718: Summary-Level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BA0607-13BC-4B09-AD08-3C4B4B6DA91A}"/>
              </a:ext>
            </a:extLst>
          </p:cNvPr>
          <p:cNvSpPr/>
          <p:nvPr/>
        </p:nvSpPr>
        <p:spPr>
          <a:xfrm>
            <a:off x="1421304" y="1270764"/>
            <a:ext cx="1007519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ALL cities impacted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Budget process will be a major change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Division 2 (among others) will have impacts on financial considerations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Changes to exemptions &amp; credits will have impact on city taxable valuations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Elections for bonds for indebtedness restricted to one annual timeline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Thresholds for bond requirements for general corporate purpose increased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Property tax abatement agreements and limits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445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ular Callout 4"/>
          <p:cNvSpPr/>
          <p:nvPr/>
        </p:nvSpPr>
        <p:spPr>
          <a:xfrm>
            <a:off x="1463040" y="2302625"/>
            <a:ext cx="8769928" cy="1022466"/>
          </a:xfrm>
          <a:prstGeom prst="wedgeRoundRectCallout">
            <a:avLst>
              <a:gd name="adj1" fmla="val -28037"/>
              <a:gd name="adj2" fmla="val 69817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23831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HF 718: Summary-Level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779" y="3592479"/>
            <a:ext cx="7534275" cy="213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8166" y="5726079"/>
            <a:ext cx="7429500" cy="800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4000" y="1187396"/>
            <a:ext cx="870896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(Division 2): ACGFL levies will be impacted for most communities:</a:t>
            </a:r>
          </a:p>
          <a:p>
            <a:endParaRPr lang="en-US" b="1" dirty="0"/>
          </a:p>
          <a:p>
            <a:r>
              <a:rPr lang="en-US" i="1" dirty="0"/>
              <a:t>From LSA’s Fiscal Note:</a:t>
            </a:r>
          </a:p>
          <a:p>
            <a:endParaRPr lang="en-US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96% of cities experienced at least one year of [tax base] growth above 3% from FYs 17-23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A significant majority can expect to see their property tax rate trimmed … for at least one of the upcoming four years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14680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444" y="1143001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98A64F"/>
              </a:buClr>
              <a:buSzPct val="125000"/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99310" y="22506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HF 718: Division 2 City Examples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73084" y="1199252"/>
            <a:ext cx="4297680" cy="159243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773084" y="2851265"/>
            <a:ext cx="9770226" cy="7315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BA0607-13BC-4B09-AD08-3C4B4B6DA91A}"/>
              </a:ext>
            </a:extLst>
          </p:cNvPr>
          <p:cNvSpPr/>
          <p:nvPr/>
        </p:nvSpPr>
        <p:spPr>
          <a:xfrm>
            <a:off x="839412" y="1200646"/>
            <a:ext cx="1087321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City </a:t>
            </a:r>
            <a:r>
              <a:rPr lang="en-US" b="1" dirty="0" smtClean="0"/>
              <a:t>A Assumptions</a:t>
            </a:r>
            <a:r>
              <a:rPr lang="en-US" dirty="0" smtClean="0"/>
              <a:t>: </a:t>
            </a:r>
            <a:r>
              <a:rPr lang="en-US" dirty="0"/>
              <a:t>“medium-growth city”	</a:t>
            </a:r>
          </a:p>
          <a:p>
            <a:r>
              <a:rPr lang="en-US" dirty="0"/>
              <a:t>Line 2a valuation (FY 24): $1,000,000,000</a:t>
            </a:r>
          </a:p>
          <a:p>
            <a:r>
              <a:rPr lang="en-US" dirty="0"/>
              <a:t>Line 2a valuation (FY 25): $1,040,000,000</a:t>
            </a:r>
            <a:br>
              <a:rPr lang="en-US" dirty="0"/>
            </a:br>
            <a:r>
              <a:rPr lang="en-US" dirty="0"/>
              <a:t>Assume FY 24-25 growth: 4% (Tier II)</a:t>
            </a:r>
          </a:p>
          <a:p>
            <a:r>
              <a:rPr lang="en-US" dirty="0"/>
              <a:t>FY 24 ACGFL (baseline): </a:t>
            </a:r>
            <a:r>
              <a:rPr lang="en-US" b="1" dirty="0"/>
              <a:t>$8.10</a:t>
            </a:r>
          </a:p>
          <a:p>
            <a:endParaRPr lang="en-US" dirty="0"/>
          </a:p>
          <a:p>
            <a:r>
              <a:rPr lang="en-US" dirty="0"/>
              <a:t>Formula to derive FY 25 ACGFL maximum:</a:t>
            </a:r>
          </a:p>
          <a:p>
            <a:r>
              <a:rPr lang="en-US" dirty="0"/>
              <a:t>1,000 * (Property taxes generated in previous year by ACGFL / (</a:t>
            </a:r>
            <a:r>
              <a:rPr lang="en-US" b="1" dirty="0"/>
              <a:t>1.02</a:t>
            </a:r>
            <a:r>
              <a:rPr lang="en-US" dirty="0"/>
              <a:t>*Line 2a valuation in previous year)</a:t>
            </a:r>
          </a:p>
          <a:p>
            <a:endParaRPr lang="en-US" dirty="0"/>
          </a:p>
          <a:p>
            <a:r>
              <a:rPr lang="en-US" dirty="0"/>
              <a:t>= 1,000*($8.10*($1,000,000,000/$1,000))/ (1.02*$1,000,000,000)</a:t>
            </a:r>
          </a:p>
          <a:p>
            <a:r>
              <a:rPr lang="en-US" dirty="0"/>
              <a:t>=1,000*($8,100,000/$1,020,000,000)</a:t>
            </a:r>
          </a:p>
          <a:p>
            <a:r>
              <a:rPr lang="en-US" dirty="0"/>
              <a:t>=</a:t>
            </a:r>
            <a:r>
              <a:rPr lang="en-US" b="1" dirty="0"/>
              <a:t>$7.94 </a:t>
            </a:r>
            <a:r>
              <a:rPr lang="en-US" dirty="0"/>
              <a:t>(for FY 25)</a:t>
            </a:r>
          </a:p>
          <a:p>
            <a:endParaRPr lang="en-US" dirty="0"/>
          </a:p>
          <a:p>
            <a:r>
              <a:rPr lang="en-US" b="1" dirty="0"/>
              <a:t>If City A</a:t>
            </a:r>
            <a:r>
              <a:rPr lang="en-US" dirty="0"/>
              <a:t> had 4% growth the following year(s):	</a:t>
            </a:r>
          </a:p>
          <a:p>
            <a:endParaRPr lang="en-US" dirty="0"/>
          </a:p>
          <a:p>
            <a:r>
              <a:rPr lang="en-US" dirty="0"/>
              <a:t>FY 26 ACGFL = </a:t>
            </a:r>
            <a:r>
              <a:rPr lang="en-US" b="1" dirty="0"/>
              <a:t>$7.78</a:t>
            </a:r>
          </a:p>
          <a:p>
            <a:r>
              <a:rPr lang="en-US" dirty="0"/>
              <a:t>FY 27 ACGFL =</a:t>
            </a:r>
            <a:r>
              <a:rPr lang="en-US" b="1" dirty="0"/>
              <a:t> $7.63</a:t>
            </a:r>
          </a:p>
          <a:p>
            <a:r>
              <a:rPr lang="en-US" dirty="0"/>
              <a:t>FY 28 ACGFL = </a:t>
            </a:r>
            <a:r>
              <a:rPr lang="en-US" b="1" dirty="0"/>
              <a:t>$7.48</a:t>
            </a:r>
          </a:p>
          <a:p>
            <a:endParaRPr lang="en-US" dirty="0"/>
          </a:p>
          <a:p>
            <a:r>
              <a:rPr lang="en-US" dirty="0"/>
              <a:t>*FY 29+ can go up to </a:t>
            </a:r>
            <a:r>
              <a:rPr lang="en-US" b="1" dirty="0"/>
              <a:t>$8.10 </a:t>
            </a:r>
            <a:r>
              <a:rPr lang="en-US" dirty="0"/>
              <a:t>max ACGFL for ALL cities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11" name="Left Arrow 10"/>
          <p:cNvSpPr/>
          <p:nvPr/>
        </p:nvSpPr>
        <p:spPr>
          <a:xfrm>
            <a:off x="7434350" y="3675126"/>
            <a:ext cx="3108960" cy="6567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math</a:t>
            </a:r>
          </a:p>
        </p:txBody>
      </p:sp>
    </p:spTree>
    <p:extLst>
      <p:ext uri="{BB962C8B-B14F-4D97-AF65-F5344CB8AC3E}">
        <p14:creationId xmlns:p14="http://schemas.microsoft.com/office/powerpoint/2010/main" val="1961574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64845" y="1727776"/>
            <a:ext cx="6808297" cy="26185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37444" y="1143001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98A64F"/>
              </a:buClr>
              <a:buSzPct val="125000"/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99310" y="22506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HF 718: Division 2 City Examples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BA0607-13BC-4B09-AD08-3C4B4B6DA91A}"/>
              </a:ext>
            </a:extLst>
          </p:cNvPr>
          <p:cNvSpPr/>
          <p:nvPr/>
        </p:nvSpPr>
        <p:spPr>
          <a:xfrm>
            <a:off x="839412" y="1200646"/>
            <a:ext cx="1122235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Impact of revenue generated by City A</a:t>
            </a:r>
          </a:p>
          <a:p>
            <a:endParaRPr lang="en-US" dirty="0"/>
          </a:p>
          <a:p>
            <a:r>
              <a:rPr lang="en-US" dirty="0"/>
              <a:t>Pre-HF 718: assume ACGFL-equivalent rate stayed at $8.10</a:t>
            </a:r>
          </a:p>
          <a:p>
            <a:r>
              <a:rPr lang="en-US" dirty="0"/>
              <a:t>Generates ~$35.8M (FYs 25-28 combined)</a:t>
            </a:r>
          </a:p>
          <a:p>
            <a:endParaRPr lang="en-US" dirty="0"/>
          </a:p>
          <a:p>
            <a:r>
              <a:rPr lang="en-US" dirty="0"/>
              <a:t>With assumed HF 718 rates (previous slide)</a:t>
            </a:r>
          </a:p>
          <a:p>
            <a:r>
              <a:rPr lang="en-US" dirty="0"/>
              <a:t>Generates ~$34.0M (FYs 25-28 combined)</a:t>
            </a:r>
          </a:p>
          <a:p>
            <a:endParaRPr lang="en-US" dirty="0"/>
          </a:p>
          <a:p>
            <a:r>
              <a:rPr lang="en-US" dirty="0"/>
              <a:t>Year-to-Year Difference is about a 2% reduction each of the 4 years</a:t>
            </a:r>
          </a:p>
          <a:p>
            <a:r>
              <a:rPr lang="en-US" dirty="0"/>
              <a:t>Difference is about 9.4% if amount in FY 28 is compared alone</a:t>
            </a:r>
          </a:p>
          <a:p>
            <a:r>
              <a:rPr lang="en-US" dirty="0"/>
              <a:t>Difference in 4-year totals is about 5.2%</a:t>
            </a:r>
          </a:p>
          <a:p>
            <a:endParaRPr lang="en-US" dirty="0"/>
          </a:p>
          <a:p>
            <a:r>
              <a:rPr lang="en-US" dirty="0"/>
              <a:t>*Important Note: this example assumes the city used the new max calculated ACGFL each year. Cities can choose a ACGFL lower than the calculated max. It also assumes the Tier II growth rate each year (3-6% Line 2a valuation growth). If the city fell below 3%, and had a ACGFL rate under $8.10, it could go up to the new $8.10 limit for that year.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7622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444" y="1143001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98A64F"/>
              </a:buClr>
              <a:buSzPct val="125000"/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23831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Agenda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3999" y="1486894"/>
            <a:ext cx="9889671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City-Related Content of HF 718</a:t>
            </a:r>
          </a:p>
          <a:p>
            <a:pPr algn="l"/>
            <a:endParaRPr lang="en-US" sz="16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High-level Summary &amp; Impact</a:t>
            </a:r>
          </a:p>
          <a:p>
            <a:pPr algn="l"/>
            <a:endParaRPr lang="en-US" sz="16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Examples – Division 2</a:t>
            </a:r>
          </a:p>
          <a:p>
            <a:pPr algn="l"/>
            <a:endParaRPr lang="en-US" sz="1600" b="1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Questions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301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773084" y="1199252"/>
            <a:ext cx="5220392" cy="159243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37444" y="1143001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98A64F"/>
              </a:buClr>
              <a:buSzPct val="125000"/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99310" y="22506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HF 718: Division 2 City Examples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BA0607-13BC-4B09-AD08-3C4B4B6DA91A}"/>
              </a:ext>
            </a:extLst>
          </p:cNvPr>
          <p:cNvSpPr/>
          <p:nvPr/>
        </p:nvSpPr>
        <p:spPr>
          <a:xfrm>
            <a:off x="839412" y="1200646"/>
            <a:ext cx="108732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City </a:t>
            </a:r>
            <a:r>
              <a:rPr lang="en-US" b="1" dirty="0" smtClean="0"/>
              <a:t>B Assumptions</a:t>
            </a:r>
            <a:r>
              <a:rPr lang="en-US" dirty="0" smtClean="0"/>
              <a:t>: </a:t>
            </a:r>
            <a:r>
              <a:rPr lang="en-US" dirty="0"/>
              <a:t>“low or no growth city”	</a:t>
            </a:r>
          </a:p>
          <a:p>
            <a:r>
              <a:rPr lang="en-US" dirty="0"/>
              <a:t>Line 2a valuation (FY 24): $50,000,000</a:t>
            </a:r>
          </a:p>
          <a:p>
            <a:r>
              <a:rPr lang="en-US" dirty="0"/>
              <a:t>Line 2a valuation (FY 25): $50,000,000</a:t>
            </a:r>
            <a:br>
              <a:rPr lang="en-US" dirty="0"/>
            </a:br>
            <a:r>
              <a:rPr lang="en-US" dirty="0"/>
              <a:t>Assume growth: 0% (Tier I) for all budgets FYs 25-28</a:t>
            </a:r>
          </a:p>
          <a:p>
            <a:r>
              <a:rPr lang="en-US" dirty="0"/>
              <a:t>FY 24 ACGFL (baseline): </a:t>
            </a:r>
            <a:r>
              <a:rPr lang="en-US" b="1" dirty="0"/>
              <a:t>$8.50</a:t>
            </a:r>
          </a:p>
          <a:p>
            <a:endParaRPr lang="en-US" dirty="0"/>
          </a:p>
          <a:p>
            <a:r>
              <a:rPr lang="en-US" dirty="0"/>
              <a:t>City B can go up to </a:t>
            </a:r>
            <a:r>
              <a:rPr lang="en-US" b="1" dirty="0"/>
              <a:t>$8.50 </a:t>
            </a:r>
            <a:r>
              <a:rPr lang="en-US" dirty="0"/>
              <a:t>max ACGFL levy for each budget FY 25-28.</a:t>
            </a:r>
          </a:p>
          <a:p>
            <a:endParaRPr lang="en-US" dirty="0"/>
          </a:p>
          <a:p>
            <a:r>
              <a:rPr lang="en-US" dirty="0"/>
              <a:t>In FY 29, City B will be subject to a </a:t>
            </a:r>
            <a:r>
              <a:rPr lang="en-US" b="1" dirty="0"/>
              <a:t>$8.10 </a:t>
            </a:r>
            <a:r>
              <a:rPr lang="en-US" dirty="0"/>
              <a:t>max ACGFL (as are all cities)</a:t>
            </a:r>
          </a:p>
          <a:p>
            <a:endParaRPr lang="en-US" dirty="0"/>
          </a:p>
          <a:p>
            <a:r>
              <a:rPr lang="en-US" dirty="0"/>
              <a:t>The impact for FYs 29 and forward would depend upon the starting ACGFL.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55866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773084" y="2851265"/>
            <a:ext cx="9770226" cy="7315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773084" y="1199252"/>
            <a:ext cx="4148051" cy="159243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37444" y="1143001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98A64F"/>
              </a:buClr>
              <a:buSzPct val="125000"/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99310" y="22506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HF 718: Division 2 City Examples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BA0607-13BC-4B09-AD08-3C4B4B6DA91A}"/>
              </a:ext>
            </a:extLst>
          </p:cNvPr>
          <p:cNvSpPr/>
          <p:nvPr/>
        </p:nvSpPr>
        <p:spPr>
          <a:xfrm>
            <a:off x="831271" y="1199252"/>
            <a:ext cx="1087321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City </a:t>
            </a:r>
            <a:r>
              <a:rPr lang="en-US" b="1" dirty="0" smtClean="0"/>
              <a:t>C Assumptions</a:t>
            </a:r>
            <a:r>
              <a:rPr lang="en-US" dirty="0" smtClean="0"/>
              <a:t>: </a:t>
            </a:r>
            <a:r>
              <a:rPr lang="en-US" dirty="0"/>
              <a:t>“high-growth city”	</a:t>
            </a:r>
          </a:p>
          <a:p>
            <a:r>
              <a:rPr lang="en-US" dirty="0"/>
              <a:t>Line 2a valuation (FY 24): $3,000,000,000</a:t>
            </a:r>
          </a:p>
          <a:p>
            <a:r>
              <a:rPr lang="en-US" dirty="0"/>
              <a:t>Line 2a valuation (FY 25): $3,210,000,000</a:t>
            </a:r>
            <a:br>
              <a:rPr lang="en-US" dirty="0"/>
            </a:br>
            <a:r>
              <a:rPr lang="en-US" dirty="0"/>
              <a:t>Assume FY 24-25 growth: 7% (Tier III)</a:t>
            </a:r>
          </a:p>
          <a:p>
            <a:r>
              <a:rPr lang="en-US" dirty="0"/>
              <a:t>FY 24 ACGFL (baseline): $8.37</a:t>
            </a:r>
          </a:p>
          <a:p>
            <a:endParaRPr lang="en-US" dirty="0"/>
          </a:p>
          <a:p>
            <a:r>
              <a:rPr lang="en-US" dirty="0"/>
              <a:t>Formula to derive FY 25 ACGFL maximum:</a:t>
            </a:r>
          </a:p>
          <a:p>
            <a:r>
              <a:rPr lang="en-US" dirty="0"/>
              <a:t>1,000 * (Property taxes generated in previous year by ACGFL / (</a:t>
            </a:r>
            <a:r>
              <a:rPr lang="en-US" b="1" dirty="0"/>
              <a:t>1.03</a:t>
            </a:r>
            <a:r>
              <a:rPr lang="en-US" dirty="0"/>
              <a:t>*Line 2a valuation in previous year)</a:t>
            </a:r>
          </a:p>
          <a:p>
            <a:endParaRPr lang="en-US" dirty="0"/>
          </a:p>
          <a:p>
            <a:r>
              <a:rPr lang="en-US" dirty="0"/>
              <a:t>= 1,000*($8.37*($3,000,000,000/$1,000))/ (1.03*$3,000,000,000)</a:t>
            </a:r>
          </a:p>
          <a:p>
            <a:r>
              <a:rPr lang="en-US" dirty="0"/>
              <a:t>=1,000*($25,110,000/$3,090,000,000)</a:t>
            </a:r>
          </a:p>
          <a:p>
            <a:r>
              <a:rPr lang="en-US" dirty="0"/>
              <a:t>=</a:t>
            </a:r>
            <a:r>
              <a:rPr lang="en-US" b="1" dirty="0"/>
              <a:t>$8.13 </a:t>
            </a:r>
            <a:r>
              <a:rPr lang="en-US" dirty="0"/>
              <a:t>(for FY 25)</a:t>
            </a:r>
          </a:p>
          <a:p>
            <a:endParaRPr lang="en-US" dirty="0"/>
          </a:p>
          <a:p>
            <a:r>
              <a:rPr lang="en-US" b="1" dirty="0"/>
              <a:t>If City C</a:t>
            </a:r>
            <a:r>
              <a:rPr lang="en-US" dirty="0"/>
              <a:t> had 7% growth the following year(s):	</a:t>
            </a:r>
          </a:p>
          <a:p>
            <a:endParaRPr lang="en-US" dirty="0"/>
          </a:p>
          <a:p>
            <a:r>
              <a:rPr lang="en-US" dirty="0"/>
              <a:t>FY 26 ACGFL = </a:t>
            </a:r>
            <a:r>
              <a:rPr lang="en-US" b="1" dirty="0"/>
              <a:t>$7.89</a:t>
            </a:r>
          </a:p>
          <a:p>
            <a:r>
              <a:rPr lang="en-US" dirty="0"/>
              <a:t>FY 27 ACGFL = </a:t>
            </a:r>
            <a:r>
              <a:rPr lang="en-US" b="1" dirty="0"/>
              <a:t>$7.66</a:t>
            </a:r>
          </a:p>
          <a:p>
            <a:r>
              <a:rPr lang="en-US" dirty="0"/>
              <a:t>FY 28 ACGFL = </a:t>
            </a:r>
            <a:r>
              <a:rPr lang="en-US" b="1" dirty="0"/>
              <a:t>$7.44</a:t>
            </a:r>
          </a:p>
          <a:p>
            <a:endParaRPr lang="en-US" dirty="0"/>
          </a:p>
          <a:p>
            <a:r>
              <a:rPr lang="en-US" dirty="0"/>
              <a:t>*FY 29 can go up to </a:t>
            </a:r>
            <a:r>
              <a:rPr lang="en-US" b="1" dirty="0"/>
              <a:t>$8.10 </a:t>
            </a:r>
            <a:r>
              <a:rPr lang="en-US" dirty="0"/>
              <a:t>max ACGFL for ALL cities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10" name="Left Arrow 9"/>
          <p:cNvSpPr/>
          <p:nvPr/>
        </p:nvSpPr>
        <p:spPr>
          <a:xfrm>
            <a:off x="7434350" y="3675126"/>
            <a:ext cx="3108960" cy="65670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math</a:t>
            </a:r>
          </a:p>
        </p:txBody>
      </p:sp>
    </p:spTree>
    <p:extLst>
      <p:ext uri="{BB962C8B-B14F-4D97-AF65-F5344CB8AC3E}">
        <p14:creationId xmlns:p14="http://schemas.microsoft.com/office/powerpoint/2010/main" val="3907792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664845" y="1727776"/>
            <a:ext cx="6808297" cy="26185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37444" y="1143001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98A64F"/>
              </a:buClr>
              <a:buSzPct val="125000"/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99310" y="22506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HF 718: Division 2 City Examples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BA0607-13BC-4B09-AD08-3C4B4B6DA91A}"/>
              </a:ext>
            </a:extLst>
          </p:cNvPr>
          <p:cNvSpPr/>
          <p:nvPr/>
        </p:nvSpPr>
        <p:spPr>
          <a:xfrm>
            <a:off x="839412" y="1200646"/>
            <a:ext cx="1087321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Impact of revenue generated by City C</a:t>
            </a:r>
          </a:p>
          <a:p>
            <a:endParaRPr lang="en-US" dirty="0"/>
          </a:p>
          <a:p>
            <a:r>
              <a:rPr lang="en-US" dirty="0"/>
              <a:t>Pre-HF 718: assume ACGFL-equivalent rate stayed at $8.37</a:t>
            </a:r>
          </a:p>
          <a:p>
            <a:r>
              <a:rPr lang="en-US" dirty="0"/>
              <a:t>Generates ~$119.3M (FYs 25-28 combined)</a:t>
            </a:r>
          </a:p>
          <a:p>
            <a:endParaRPr lang="en-US" dirty="0"/>
          </a:p>
          <a:p>
            <a:r>
              <a:rPr lang="en-US" dirty="0"/>
              <a:t>With assumed HF 718 rates (previous slide)</a:t>
            </a:r>
          </a:p>
          <a:p>
            <a:r>
              <a:rPr lang="en-US" dirty="0"/>
              <a:t>Generates ~$110.6M (FYs 25-28 combined)</a:t>
            </a:r>
          </a:p>
          <a:p>
            <a:endParaRPr lang="en-US" dirty="0"/>
          </a:p>
          <a:p>
            <a:r>
              <a:rPr lang="en-US" dirty="0"/>
              <a:t>Year-to-Year Difference is about a 3% reduction each of the 4 years</a:t>
            </a:r>
          </a:p>
          <a:p>
            <a:r>
              <a:rPr lang="en-US" dirty="0"/>
              <a:t>Difference is about 11.1% if amount in FY 28 is compared alone</a:t>
            </a:r>
          </a:p>
          <a:p>
            <a:r>
              <a:rPr lang="en-US" dirty="0"/>
              <a:t>Difference in 4-year totals is about 7.3%</a:t>
            </a:r>
          </a:p>
          <a:p>
            <a:endParaRPr lang="en-US" dirty="0"/>
          </a:p>
          <a:p>
            <a:r>
              <a:rPr lang="en-US" dirty="0"/>
              <a:t>*Important Note: this example assumes the city used the new max calculated ACGFL each year. Cities can choose a ACGFL lower than the calculated max. It also assumes the Tier III growth rate each year. If the city fell below 3% for Line 2a valuation growth, and had a ACGFL rate under $8.10, it could go up to the new $8.10 limit for that year.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3182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444" y="1143001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Clr>
                <a:srgbClr val="98A64F"/>
              </a:buClr>
              <a:buSzPct val="125000"/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23831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HF 718: Resources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BA0607-13BC-4B09-AD08-3C4B4B6DA91A}"/>
              </a:ext>
            </a:extLst>
          </p:cNvPr>
          <p:cNvSpPr/>
          <p:nvPr/>
        </p:nvSpPr>
        <p:spPr>
          <a:xfrm>
            <a:off x="1479499" y="1320452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League website &amp; summary-level </a:t>
            </a:r>
            <a:r>
              <a:rPr lang="en-US" sz="2400" i="1" dirty="0"/>
              <a:t>Cityscape</a:t>
            </a:r>
            <a:r>
              <a:rPr lang="en-US" sz="2400" dirty="0"/>
              <a:t> article/info sheet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League’s New Laws publication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Department of Management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Webinar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Upcoming events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League Budget Workshops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Update to special report on property taxes *anticipated fall/winter 2023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488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444" y="1143001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98A64F"/>
              </a:buClr>
              <a:buSzPct val="125000"/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20651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Thank you!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898248"/>
            <a:ext cx="9144000" cy="49597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ts val="2800"/>
            </a:pPr>
            <a:r>
              <a:rPr lang="en-US" dirty="0">
                <a:solidFill>
                  <a:schemeClr val="tx2"/>
                </a:solidFill>
              </a:rPr>
              <a:t>Ted Nellesen</a:t>
            </a:r>
          </a:p>
          <a:p>
            <a:pPr algn="l">
              <a:spcBef>
                <a:spcPts val="0"/>
              </a:spcBef>
              <a:buSzPts val="2800"/>
            </a:pPr>
            <a:r>
              <a:rPr lang="en-US" dirty="0">
                <a:solidFill>
                  <a:schemeClr val="tx2"/>
                </a:solidFill>
              </a:rPr>
              <a:t>Iowa Department of Management</a:t>
            </a:r>
          </a:p>
          <a:p>
            <a:pPr algn="l">
              <a:spcBef>
                <a:spcPts val="0"/>
              </a:spcBef>
              <a:buSzPts val="2800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  <a:hlinkClick r:id="rId2"/>
              </a:rPr>
              <a:t>ted.nellesen@iowa.gov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l">
              <a:spcBef>
                <a:spcPts val="0"/>
              </a:spcBef>
              <a:buSzPts val="2800"/>
            </a:pP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l">
              <a:spcBef>
                <a:spcPts val="0"/>
              </a:spcBef>
              <a:buSzPts val="2800"/>
            </a:pPr>
            <a:r>
              <a:rPr lang="en-US" dirty="0">
                <a:solidFill>
                  <a:schemeClr val="tx2"/>
                </a:solidFill>
              </a:rPr>
              <a:t>Erin Mullenix</a:t>
            </a:r>
          </a:p>
          <a:p>
            <a:pPr algn="l">
              <a:spcBef>
                <a:spcPts val="0"/>
              </a:spcBef>
              <a:buSzPts val="2800"/>
            </a:pPr>
            <a:r>
              <a:rPr lang="en-US" dirty="0">
                <a:solidFill>
                  <a:schemeClr val="tx2"/>
                </a:solidFill>
              </a:rPr>
              <a:t>Iowa League of Cities</a:t>
            </a:r>
          </a:p>
          <a:p>
            <a:pPr algn="l">
              <a:spcBef>
                <a:spcPts val="0"/>
              </a:spcBef>
              <a:buSzPts val="2800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  <a:hlinkClick r:id="rId3"/>
              </a:rPr>
              <a:t>erinmullenix@iowaleague.org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l">
              <a:spcBef>
                <a:spcPts val="0"/>
              </a:spcBef>
              <a:buSzPts val="2800"/>
            </a:pP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l">
              <a:spcBef>
                <a:spcPts val="0"/>
              </a:spcBef>
              <a:buSzPts val="2800"/>
            </a:pP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l">
              <a:spcBef>
                <a:spcPts val="0"/>
              </a:spcBef>
              <a:buSzPts val="2800"/>
            </a:pP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15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23831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II – City Rate Consolidation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Sets the max rate for this combined levy at $8.10 in future years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Consolidates several General Fund levies and the Emergency levy into a combined general fund levy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Provides a mechanism for levy rate to be reduced if non-TIF taxable growth triggers are met or exceeded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Goal is to bring all levies back under or to the $8.10 max rate over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081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23831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II – City Rate Consolidation (cont.)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1C84A-3283-424A-B016-4C360E4D5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6298"/>
            <a:ext cx="10515600" cy="4351338"/>
          </a:xfrm>
        </p:spPr>
        <p:txBody>
          <a:bodyPr numCol="2">
            <a:normAutofit/>
          </a:bodyPr>
          <a:lstStyle/>
          <a:p>
            <a:pPr lvl="1"/>
            <a:r>
              <a:rPr lang="en-US" dirty="0"/>
              <a:t>Regular General</a:t>
            </a:r>
          </a:p>
          <a:p>
            <a:pPr lvl="1"/>
            <a:r>
              <a:rPr lang="en-US" dirty="0"/>
              <a:t>Emergency</a:t>
            </a:r>
          </a:p>
          <a:p>
            <a:pPr lvl="1"/>
            <a:r>
              <a:rPr lang="en-US" dirty="0"/>
              <a:t>Contract for Use of Bridge</a:t>
            </a:r>
          </a:p>
          <a:p>
            <a:pPr lvl="1"/>
            <a:r>
              <a:rPr lang="en-US" dirty="0"/>
              <a:t>Rent / Ins /</a:t>
            </a:r>
            <a:r>
              <a:rPr lang="en-US" dirty="0" err="1"/>
              <a:t>Maint</a:t>
            </a:r>
            <a:r>
              <a:rPr lang="en-US" dirty="0"/>
              <a:t>. Of Non-owned Civic Center</a:t>
            </a:r>
          </a:p>
          <a:p>
            <a:pPr lvl="1"/>
            <a:r>
              <a:rPr lang="en-US" dirty="0"/>
              <a:t>Operation &amp; </a:t>
            </a:r>
            <a:r>
              <a:rPr lang="en-US" dirty="0" err="1"/>
              <a:t>Maint</a:t>
            </a:r>
            <a:r>
              <a:rPr lang="en-US" dirty="0"/>
              <a:t>. of Owned Civic Center</a:t>
            </a:r>
          </a:p>
          <a:p>
            <a:pPr lvl="1"/>
            <a:r>
              <a:rPr lang="en-US" dirty="0"/>
              <a:t>Planning of San. Disposal </a:t>
            </a:r>
            <a:r>
              <a:rPr lang="en-US" dirty="0" err="1"/>
              <a:t>Proj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Levy Improv. Fund in Special Charter City</a:t>
            </a:r>
          </a:p>
          <a:p>
            <a:pPr lvl="1"/>
            <a:r>
              <a:rPr lang="en-US" dirty="0"/>
              <a:t>Inst. / Vocal Music Groups</a:t>
            </a:r>
          </a:p>
          <a:p>
            <a:pPr lvl="1"/>
            <a:r>
              <a:rPr lang="en-US" dirty="0"/>
              <a:t>Memorial Building</a:t>
            </a:r>
          </a:p>
          <a:p>
            <a:pPr lvl="1"/>
            <a:r>
              <a:rPr lang="en-US" dirty="0"/>
              <a:t>Symphony Orchestra</a:t>
            </a:r>
          </a:p>
          <a:p>
            <a:pPr lvl="1"/>
            <a:r>
              <a:rPr lang="en-US" dirty="0"/>
              <a:t>Cultural / Scientific Facilities</a:t>
            </a:r>
          </a:p>
          <a:p>
            <a:pPr lvl="1"/>
            <a:r>
              <a:rPr lang="en-US" dirty="0"/>
              <a:t>County Bridge</a:t>
            </a:r>
          </a:p>
          <a:p>
            <a:pPr lvl="1"/>
            <a:r>
              <a:rPr lang="en-US" dirty="0"/>
              <a:t>Border River Bridges</a:t>
            </a:r>
          </a:p>
          <a:p>
            <a:pPr lvl="1"/>
            <a:r>
              <a:rPr lang="en-US" dirty="0"/>
              <a:t>Aid to Non-Gov Transit Company</a:t>
            </a:r>
          </a:p>
          <a:p>
            <a:pPr lvl="1"/>
            <a:r>
              <a:rPr lang="en-US" dirty="0"/>
              <a:t>Maintain Gift/Devise Institution</a:t>
            </a:r>
          </a:p>
          <a:p>
            <a:pPr lvl="1"/>
            <a:r>
              <a:rPr lang="en-US" dirty="0"/>
              <a:t>City EMS</a:t>
            </a:r>
          </a:p>
          <a:p>
            <a:pPr lvl="1"/>
            <a:r>
              <a:rPr lang="en-US" dirty="0"/>
              <a:t>Support Public Library</a:t>
            </a:r>
          </a:p>
        </p:txBody>
      </p:sp>
    </p:spTree>
    <p:extLst>
      <p:ext uri="{BB962C8B-B14F-4D97-AF65-F5344CB8AC3E}">
        <p14:creationId xmlns:p14="http://schemas.microsoft.com/office/powerpoint/2010/main" val="1059208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250849"/>
            <a:ext cx="9351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II – City Rate Ratchet Down (cont.)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Provides a mechanism for levy rate to be reduced if non-TIF taxable growth triggers are met or exceeded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Goal is to bring all levies back under or to the $8.10 max rate over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Reduces levy by constraining growth by 2% or 3% each year, depending on the trigger hit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Non-TIF taxable growth under 3%, no reduction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Non-TIF taxable growth over 3% but less than 6%, 2% reduction factor applied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Non-TIF taxable growth over 6%, 3% reduction factor is applied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580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250849"/>
            <a:ext cx="9351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Calculation of Ratcheting Mechanism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(Current Year CGFL requested dollars/(Current Year non-TIF taxable * reduction percentage))*1000 = Budget Year CGFL Rate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Budget Year CGFL * (Budget Year non-TIF taxable/1000) = Budget Year CGFL revenue</a:t>
            </a:r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1FCBACF-0565-43F5-B0E1-D321A21E2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532" y="3491506"/>
            <a:ext cx="10998200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298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21304" y="250849"/>
            <a:ext cx="9453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V – Homestead Credit &amp; Exemption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Retains the homestead credit and adds a homestead exemption for individuals 65 and over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AY2023 an exemption of 3,250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AY2024 and forward, an exemption of 6,500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Requires the homestead credit form to allow for ability to claim exemption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Requires those currently receiving the homestead credit to receive the homestead exemption without further application if they qualify (are 65 or over)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593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21304" y="250849"/>
            <a:ext cx="9453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VI – Military Exemption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Increases the military exemption to 4,000 for AY23 / FY25 and after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Current military exemption is 1,852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7285C8-8C80-4D47-9E97-C7E038A9AFF2}"/>
              </a:ext>
            </a:extLst>
          </p:cNvPr>
          <p:cNvSpPr/>
          <p:nvPr/>
        </p:nvSpPr>
        <p:spPr>
          <a:xfrm>
            <a:off x="1421304" y="3929495"/>
            <a:ext cx="1007519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Applies only to transit operators in cities over 200K in population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Currently would only apply to the City of Des Moines &amp; DART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Allows Des Moines to continue to assess a franchise fee up to 7.5%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Amount over 5% must be paid to DART and used to reduce DART levies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Effective for FY25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A90CDA7-66F2-4242-851B-5C4040B6A500}"/>
              </a:ext>
            </a:extLst>
          </p:cNvPr>
          <p:cNvCxnSpPr/>
          <p:nvPr/>
        </p:nvCxnSpPr>
        <p:spPr>
          <a:xfrm>
            <a:off x="1524000" y="3697224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4C4D5E8-0B1A-4CCE-93BD-A7BDCF7B718A}"/>
              </a:ext>
            </a:extLst>
          </p:cNvPr>
          <p:cNvSpPr txBox="1"/>
          <p:nvPr/>
        </p:nvSpPr>
        <p:spPr>
          <a:xfrm>
            <a:off x="1427400" y="2798977"/>
            <a:ext cx="9453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VIII – Transit Funding</a:t>
            </a:r>
          </a:p>
        </p:txBody>
      </p:sp>
    </p:spTree>
    <p:extLst>
      <p:ext uri="{BB962C8B-B14F-4D97-AF65-F5344CB8AC3E}">
        <p14:creationId xmlns:p14="http://schemas.microsoft.com/office/powerpoint/2010/main" val="2672198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524000" y="1066800"/>
            <a:ext cx="9144000" cy="0"/>
          </a:xfrm>
          <a:prstGeom prst="line">
            <a:avLst/>
          </a:prstGeom>
          <a:ln w="76200">
            <a:solidFill>
              <a:srgbClr val="98A6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21304" y="250849"/>
            <a:ext cx="9453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</a:rPr>
              <a:t>Division VII – Urban Revitalization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24000" y="1486894"/>
            <a:ext cx="9144000" cy="503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9A462F-2A9E-4E97-988E-C1CA7F3DDDB9}"/>
              </a:ext>
            </a:extLst>
          </p:cNvPr>
          <p:cNvSpPr/>
          <p:nvPr/>
        </p:nvSpPr>
        <p:spPr>
          <a:xfrm>
            <a:off x="1421304" y="1270764"/>
            <a:ext cx="1007519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Requires minimum assessment agreements on new commercial abatement agreements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For Urban Revitalization which includes residential, allows the school rate (total rate) to apply to the abated residential value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Only the school rate will apply, the property is still exempt from all other tax rates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Effective for AY25 / FY27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346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32596</TotalTime>
  <Words>1929</Words>
  <Application>Microsoft Office PowerPoint</Application>
  <PresentationFormat>Widescreen</PresentationFormat>
  <Paragraphs>324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Mullenix</dc:creator>
  <cp:lastModifiedBy>Erin Mullenix</cp:lastModifiedBy>
  <cp:revision>248</cp:revision>
  <dcterms:created xsi:type="dcterms:W3CDTF">2021-11-01T19:29:32Z</dcterms:created>
  <dcterms:modified xsi:type="dcterms:W3CDTF">2023-06-27T18:05:42Z</dcterms:modified>
</cp:coreProperties>
</file>